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471" r:id="rId3"/>
    <p:sldId id="472" r:id="rId4"/>
    <p:sldId id="474" r:id="rId5"/>
    <p:sldId id="489" r:id="rId6"/>
    <p:sldId id="490" r:id="rId7"/>
    <p:sldId id="475" r:id="rId8"/>
    <p:sldId id="483" r:id="rId9"/>
    <p:sldId id="482" r:id="rId10"/>
    <p:sldId id="484" r:id="rId11"/>
    <p:sldId id="485" r:id="rId12"/>
    <p:sldId id="478" r:id="rId13"/>
    <p:sldId id="480" r:id="rId14"/>
    <p:sldId id="479" r:id="rId15"/>
    <p:sldId id="4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77810-5707-2833-D9CA-F2762924923C}" v="8" dt="2025-04-25T14:36:47.351"/>
    <p1510:client id="{8B979B0F-CA64-F459-BF44-6F98A10E0F27}" v="7" dt="2025-04-26T11:42:27.765"/>
    <p1510:client id="{93D1ACBF-4168-1399-2104-D1A7B14E878C}" v="5" dt="2025-04-26T14:24:26.31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anti Harshad Kulkarni" userId="S::22b1513@iitb.ac.in::a70f20e9-e18f-457e-9710-ef344b566169" providerId="AD" clId="Web-{8B979B0F-CA64-F459-BF44-6F98A10E0F27}"/>
    <pc:docChg chg="addSld delSld modSld">
      <pc:chgData name="Avanti Harshad Kulkarni" userId="S::22b1513@iitb.ac.in::a70f20e9-e18f-457e-9710-ef344b566169" providerId="AD" clId="Web-{8B979B0F-CA64-F459-BF44-6F98A10E0F27}" dt="2025-04-26T11:42:27.765" v="6" actId="1076"/>
      <pc:docMkLst>
        <pc:docMk/>
      </pc:docMkLst>
      <pc:sldChg chg="addSp delSp modSp add del addAnim delAnim">
        <pc:chgData name="Avanti Harshad Kulkarni" userId="S::22b1513@iitb.ac.in::a70f20e9-e18f-457e-9710-ef344b566169" providerId="AD" clId="Web-{8B979B0F-CA64-F459-BF44-6F98A10E0F27}" dt="2025-04-26T11:42:27.765" v="6" actId="1076"/>
        <pc:sldMkLst>
          <pc:docMk/>
          <pc:sldMk cId="3808591069" sldId="482"/>
        </pc:sldMkLst>
        <pc:spChg chg="add del">
          <ac:chgData name="Avanti Harshad Kulkarni" userId="S::22b1513@iitb.ac.in::a70f20e9-e18f-457e-9710-ef344b566169" providerId="AD" clId="Web-{8B979B0F-CA64-F459-BF44-6F98A10E0F27}" dt="2025-04-26T11:42:17.733" v="4"/>
          <ac:spMkLst>
            <pc:docMk/>
            <pc:sldMk cId="3808591069" sldId="482"/>
            <ac:spMk id="3" creationId="{BFD61FD3-A517-47FF-9358-27640DD48041}"/>
          </ac:spMkLst>
        </pc:spChg>
        <pc:spChg chg="add del mod">
          <ac:chgData name="Avanti Harshad Kulkarni" userId="S::22b1513@iitb.ac.in::a70f20e9-e18f-457e-9710-ef344b566169" providerId="AD" clId="Web-{8B979B0F-CA64-F459-BF44-6F98A10E0F27}" dt="2025-04-26T11:42:27.765" v="6" actId="1076"/>
          <ac:spMkLst>
            <pc:docMk/>
            <pc:sldMk cId="3808591069" sldId="482"/>
            <ac:spMk id="10" creationId="{2717660B-4688-40B0-A54A-C113F172ED29}"/>
          </ac:spMkLst>
        </pc:spChg>
      </pc:sldChg>
    </pc:docChg>
  </pc:docChgLst>
  <pc:docChgLst>
    <pc:chgData name="Guest User" userId="S::urn:spo:anon#9857745ecfcfb606348b8163c3808cb990088b6353b26edd53616a42cf2f342b::" providerId="AD" clId="Web-{93D1ACBF-4168-1399-2104-D1A7B14E878C}"/>
    <pc:docChg chg="modSld">
      <pc:chgData name="Guest User" userId="S::urn:spo:anon#9857745ecfcfb606348b8163c3808cb990088b6353b26edd53616a42cf2f342b::" providerId="AD" clId="Web-{93D1ACBF-4168-1399-2104-D1A7B14E878C}" dt="2025-04-26T14:24:26.319" v="4" actId="1076"/>
      <pc:docMkLst>
        <pc:docMk/>
      </pc:docMkLst>
      <pc:sldChg chg="modSp">
        <pc:chgData name="Guest User" userId="S::urn:spo:anon#9857745ecfcfb606348b8163c3808cb990088b6353b26edd53616a42cf2f342b::" providerId="AD" clId="Web-{93D1ACBF-4168-1399-2104-D1A7B14E878C}" dt="2025-04-26T14:24:26.319" v="4" actId="1076"/>
        <pc:sldMkLst>
          <pc:docMk/>
          <pc:sldMk cId="3808591069" sldId="482"/>
        </pc:sldMkLst>
        <pc:spChg chg="mod">
          <ac:chgData name="Guest User" userId="S::urn:spo:anon#9857745ecfcfb606348b8163c3808cb990088b6353b26edd53616a42cf2f342b::" providerId="AD" clId="Web-{93D1ACBF-4168-1399-2104-D1A7B14E878C}" dt="2025-04-26T14:24:26.319" v="4" actId="1076"/>
          <ac:spMkLst>
            <pc:docMk/>
            <pc:sldMk cId="3808591069" sldId="482"/>
            <ac:spMk id="3" creationId="{BFD61FD3-A517-47FF-9358-27640DD48041}"/>
          </ac:spMkLst>
        </pc:spChg>
        <pc:spChg chg="mod">
          <ac:chgData name="Guest User" userId="S::urn:spo:anon#9857745ecfcfb606348b8163c3808cb990088b6353b26edd53616a42cf2f342b::" providerId="AD" clId="Web-{93D1ACBF-4168-1399-2104-D1A7B14E878C}" dt="2025-04-26T14:23:29.236" v="2" actId="1076"/>
          <ac:spMkLst>
            <pc:docMk/>
            <pc:sldMk cId="3808591069" sldId="482"/>
            <ac:spMk id="10" creationId="{2717660B-4688-40B0-A54A-C113F172ED29}"/>
          </ac:spMkLst>
        </pc:spChg>
      </pc:sldChg>
    </pc:docChg>
  </pc:docChgLst>
  <pc:docChgLst>
    <pc:chgData name="Guest User" userId="S::urn:spo:anon#9857745ecfcfb606348b8163c3808cb990088b6353b26edd53616a42cf2f342b::" providerId="AD" clId="Web-{32777810-5707-2833-D9CA-F2762924923C}"/>
    <pc:docChg chg="modSld">
      <pc:chgData name="Guest User" userId="S::urn:spo:anon#9857745ecfcfb606348b8163c3808cb990088b6353b26edd53616a42cf2f342b::" providerId="AD" clId="Web-{32777810-5707-2833-D9CA-F2762924923C}" dt="2025-04-25T14:36:47.351" v="7" actId="1076"/>
      <pc:docMkLst>
        <pc:docMk/>
      </pc:docMkLst>
      <pc:sldChg chg="modSp">
        <pc:chgData name="Guest User" userId="S::urn:spo:anon#9857745ecfcfb606348b8163c3808cb990088b6353b26edd53616a42cf2f342b::" providerId="AD" clId="Web-{32777810-5707-2833-D9CA-F2762924923C}" dt="2025-04-25T14:36:38.914" v="4" actId="1076"/>
        <pc:sldMkLst>
          <pc:docMk/>
          <pc:sldMk cId="2566989306" sldId="480"/>
        </pc:sldMkLst>
        <pc:picChg chg="mod">
          <ac:chgData name="Guest User" userId="S::urn:spo:anon#9857745ecfcfb606348b8163c3808cb990088b6353b26edd53616a42cf2f342b::" providerId="AD" clId="Web-{32777810-5707-2833-D9CA-F2762924923C}" dt="2025-04-25T14:36:38.914" v="4" actId="1076"/>
          <ac:picMkLst>
            <pc:docMk/>
            <pc:sldMk cId="2566989306" sldId="480"/>
            <ac:picMk id="6" creationId="{00000000-0000-0000-0000-000000000000}"/>
          </ac:picMkLst>
        </pc:picChg>
      </pc:sldChg>
      <pc:sldChg chg="modSp">
        <pc:chgData name="Guest User" userId="S::urn:spo:anon#9857745ecfcfb606348b8163c3808cb990088b6353b26edd53616a42cf2f342b::" providerId="AD" clId="Web-{32777810-5707-2833-D9CA-F2762924923C}" dt="2025-04-25T14:36:47.351" v="7" actId="1076"/>
        <pc:sldMkLst>
          <pc:docMk/>
          <pc:sldMk cId="3808591069" sldId="482"/>
        </pc:sldMkLst>
        <pc:spChg chg="mod">
          <ac:chgData name="Guest User" userId="S::urn:spo:anon#9857745ecfcfb606348b8163c3808cb990088b6353b26edd53616a42cf2f342b::" providerId="AD" clId="Web-{32777810-5707-2833-D9CA-F2762924923C}" dt="2025-04-25T14:36:40.679" v="5" actId="1076"/>
          <ac:spMkLst>
            <pc:docMk/>
            <pc:sldMk cId="3808591069" sldId="482"/>
            <ac:spMk id="3" creationId="{BFD61FD3-A517-47FF-9358-27640DD48041}"/>
          </ac:spMkLst>
        </pc:spChg>
        <pc:spChg chg="mod">
          <ac:chgData name="Guest User" userId="S::urn:spo:anon#9857745ecfcfb606348b8163c3808cb990088b6353b26edd53616a42cf2f342b::" providerId="AD" clId="Web-{32777810-5707-2833-D9CA-F2762924923C}" dt="2025-04-25T14:36:47.351" v="7" actId="1076"/>
          <ac:spMkLst>
            <pc:docMk/>
            <pc:sldMk cId="3808591069" sldId="482"/>
            <ac:spMk id="10" creationId="{2717660B-4688-40B0-A54A-C113F172ED2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4/26/2025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ps.org/what-are-sips" TargetMode="External"/><Relationship Id="rId3" Type="http://schemas.openxmlformats.org/officeDocument/2006/relationships/hyperlink" Target="https://www.nogapinsulation.com.au/comparing-insulation-batts-vs-rolls-which-is-better/" TargetMode="External"/><Relationship Id="rId7" Type="http://schemas.openxmlformats.org/officeDocument/2006/relationships/hyperlink" Target="https://rfoil.com/insulation-product/2200-reflective-insulation/" TargetMode="External"/><Relationship Id="rId2" Type="http://schemas.openxmlformats.org/officeDocument/2006/relationships/hyperlink" Target="https://www.energy.gov/energysaver/types-insulation#bat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viddarling.info/encyclopedia/L/AE_loose_fill_insulation.html" TargetMode="External"/><Relationship Id="rId5" Type="http://schemas.openxmlformats.org/officeDocument/2006/relationships/hyperlink" Target="https://www.powerblanket.com/blog/spray-foam-insulation-properties-and-benefits/" TargetMode="External"/><Relationship Id="rId4" Type="http://schemas.openxmlformats.org/officeDocument/2006/relationships/hyperlink" Target="https://www.indiamart.com/proddetail/high-density-polyurethane-foam-12593989848.html" TargetMode="External"/><Relationship Id="rId9" Type="http://schemas.openxmlformats.org/officeDocument/2006/relationships/hyperlink" Target="https://www.mdpi.com/2075-4701/12/4/56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51" y="467348"/>
            <a:ext cx="9628632" cy="1362113"/>
          </a:xfrm>
        </p:spPr>
        <p:txBody>
          <a:bodyPr/>
          <a:lstStyle/>
          <a:p>
            <a:r>
              <a:rPr lang="en-US"/>
              <a:t>Cylindrical pipes 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 b="16581"/>
          <a:stretch>
            <a:fillRect/>
          </a:stretch>
        </p:blipFill>
        <p:spPr bwMode="auto">
          <a:xfrm>
            <a:off x="3479291" y="466343"/>
            <a:ext cx="8326021" cy="520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160" y="3070893"/>
            <a:ext cx="16192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2050" y="5731348"/>
            <a:ext cx="54768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3045" y="6215062"/>
            <a:ext cx="26860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0754" y="1099146"/>
            <a:ext cx="16478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304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6" y="466343"/>
            <a:ext cx="9628632" cy="1362113"/>
          </a:xfrm>
        </p:spPr>
        <p:txBody>
          <a:bodyPr/>
          <a:lstStyle/>
          <a:p>
            <a:r>
              <a:rPr lang="en-US"/>
              <a:t>Spherical tanks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 b="16581"/>
          <a:stretch>
            <a:fillRect/>
          </a:stretch>
        </p:blipFill>
        <p:spPr bwMode="auto">
          <a:xfrm>
            <a:off x="3457434" y="298888"/>
            <a:ext cx="8484358" cy="53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729" y="3163106"/>
            <a:ext cx="16192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2138" y="5698106"/>
            <a:ext cx="53149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004" y="4249838"/>
            <a:ext cx="2552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2950" y="1066188"/>
            <a:ext cx="1543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985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Critical insulation 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10409-642C-4BE3-9BDF-68B6063D8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00"/>
          <a:stretch/>
        </p:blipFill>
        <p:spPr>
          <a:xfrm>
            <a:off x="104503" y="3126395"/>
            <a:ext cx="3749295" cy="282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F546A-F6CF-4660-89A6-9863DFE42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41" b="12636"/>
          <a:stretch/>
        </p:blipFill>
        <p:spPr>
          <a:xfrm>
            <a:off x="8132749" y="1815787"/>
            <a:ext cx="4059251" cy="426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33FDA-EDEC-4725-ABD2-C5273FE9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09" y="6115681"/>
            <a:ext cx="4525006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8CE4B-305F-4DD8-AF17-E07480374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658" y="1828456"/>
            <a:ext cx="4351553" cy="12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Optimum thickness of insulation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13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69" y="1871662"/>
            <a:ext cx="48672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6256" y="1828456"/>
            <a:ext cx="48672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98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Insulation of a LNG tank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590" y="1828456"/>
            <a:ext cx="11826239" cy="39862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 sz="1800"/>
              <a:t>When the transportation of natural gas is not possible in a pipeline for economic reason, it is liquified (</a:t>
            </a:r>
            <a:r>
              <a:rPr lang="el-GR" sz="180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= 425 kg/</a:t>
            </a:r>
            <a:r>
              <a:rPr lang="en-CA" sz="1800">
                <a:cs typeface="Times New Roman" panose="02020603050405020304" pitchFamily="18" charset="0"/>
              </a:rPr>
              <a:t> m</a:t>
            </a:r>
            <a:r>
              <a:rPr lang="en-CA" sz="1800" baseline="30000">
                <a:cs typeface="Times New Roman" panose="02020603050405020304" pitchFamily="18" charset="0"/>
              </a:rPr>
              <a:t>3</a:t>
            </a:r>
            <a:r>
              <a:rPr lang="en-CA" sz="1800">
                <a:cs typeface="Times New Roman" panose="02020603050405020304" pitchFamily="18" charset="0"/>
              </a:rPr>
              <a:t>, Cp = 3.475 kJ/</a:t>
            </a:r>
            <a:r>
              <a:rPr lang="en-CA" sz="1800" err="1">
                <a:cs typeface="Times New Roman" panose="02020603050405020304" pitchFamily="18" charset="0"/>
              </a:rPr>
              <a:t>kg.K</a:t>
            </a:r>
            <a:r>
              <a:rPr lang="en-CA" sz="1800">
                <a:cs typeface="Times New Roman" panose="02020603050405020304" pitchFamily="18" charset="0"/>
              </a:rPr>
              <a:t>) </a:t>
            </a:r>
            <a:r>
              <a:rPr lang="en-CA" sz="1800"/>
              <a:t>at about -160</a:t>
            </a:r>
            <a:r>
              <a:rPr lang="en-CA" sz="1800">
                <a:cs typeface="Times New Roman" panose="02020603050405020304" pitchFamily="18" charset="0"/>
              </a:rPr>
              <a:t>℃</a:t>
            </a:r>
            <a:r>
              <a:rPr lang="en-CA" sz="1800"/>
              <a:t> and then transported in insulated tanks in ships.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sz="1800"/>
              <a:t>Tank diameter is 4 m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sz="1800"/>
              <a:t>Ambient temperature = 24</a:t>
            </a:r>
            <a:r>
              <a:rPr lang="en-CA" sz="1800">
                <a:cs typeface="Times New Roman" panose="02020603050405020304" pitchFamily="18" charset="0"/>
              </a:rPr>
              <a:t>℃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sz="1800">
                <a:cs typeface="Times New Roman" panose="02020603050405020304" pitchFamily="18" charset="0"/>
              </a:rPr>
              <a:t>Ambient air heat transfer coefficient = 22 W/m</a:t>
            </a:r>
            <a:r>
              <a:rPr lang="en-CA" sz="1800" baseline="30000">
                <a:cs typeface="Times New Roman" panose="02020603050405020304" pitchFamily="18" charset="0"/>
              </a:rPr>
              <a:t>2</a:t>
            </a:r>
            <a:r>
              <a:rPr lang="en-CA" sz="1800">
                <a:cs typeface="Times New Roman" panose="02020603050405020304" pitchFamily="18" charset="0"/>
              </a:rPr>
              <a:t>.K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sz="1800">
                <a:cs typeface="Times New Roman" panose="02020603050405020304" pitchFamily="18" charset="0"/>
              </a:rPr>
              <a:t>Tank is insulated with 5 cm thick super-insulator with k= 0.00008 W/</a:t>
            </a:r>
            <a:r>
              <a:rPr lang="en-CA" sz="1800" err="1">
                <a:cs typeface="Times New Roman" panose="02020603050405020304" pitchFamily="18" charset="0"/>
              </a:rPr>
              <a:t>m.K</a:t>
            </a:r>
            <a:endParaRPr lang="en-CA" sz="180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sz="1800">
                <a:solidFill>
                  <a:srgbClr val="0070C0"/>
                </a:solidFill>
                <a:cs typeface="Times New Roman" panose="02020603050405020304" pitchFamily="18" charset="0"/>
              </a:rPr>
              <a:t>Estimate how long it take it to rise to </a:t>
            </a:r>
            <a:r>
              <a:rPr lang="en-CA" sz="1800">
                <a:solidFill>
                  <a:srgbClr val="0070C0"/>
                </a:solidFill>
              </a:rPr>
              <a:t>-158</a:t>
            </a:r>
            <a:r>
              <a:rPr lang="en-CA" sz="1800">
                <a:solidFill>
                  <a:srgbClr val="0070C0"/>
                </a:solidFill>
                <a:cs typeface="Times New Roman" panose="02020603050405020304" pitchFamily="18" charset="0"/>
              </a:rPr>
              <a:t>℃</a:t>
            </a:r>
            <a:r>
              <a:rPr lang="en-CA" sz="1800">
                <a:solidFill>
                  <a:srgbClr val="0070C0"/>
                </a:solidFill>
              </a:rPr>
              <a:t> </a:t>
            </a:r>
            <a:endParaRPr lang="en-CA" sz="180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CA" sz="180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337AFE3-B7EA-4FC1-8538-EA254650E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9458" y="5077140"/>
            <a:ext cx="16192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338D0BF-ECD8-44A9-B0E2-CDD60DEE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1421" y="5077140"/>
            <a:ext cx="53149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DC87419-74D4-4E8D-BD7A-984A27DA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3218" y="6112505"/>
            <a:ext cx="2552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768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2" y="1828456"/>
            <a:ext cx="9628632" cy="3986213"/>
          </a:xfrm>
        </p:spPr>
        <p:txBody>
          <a:bodyPr>
            <a:normAutofit/>
          </a:bodyPr>
          <a:lstStyle/>
          <a:p>
            <a:r>
              <a:rPr lang="en-CA" sz="1800">
                <a:hlinkClick r:id="rId2"/>
              </a:rPr>
              <a:t>https://www.energy.gov/energysaver/types-insulation#batts</a:t>
            </a:r>
            <a:endParaRPr lang="en-CA" sz="1800"/>
          </a:p>
          <a:p>
            <a:r>
              <a:rPr lang="en-CA" sz="1800">
                <a:hlinkClick r:id="rId3"/>
              </a:rPr>
              <a:t>https://www.nogapinsulation.com.au/comparing-insulation-batts-vs-rolls-which-is-better/</a:t>
            </a:r>
            <a:r>
              <a:rPr lang="en-CA" sz="1800"/>
              <a:t> </a:t>
            </a:r>
          </a:p>
          <a:p>
            <a:r>
              <a:rPr lang="en-CA" sz="1800">
                <a:hlinkClick r:id="rId4"/>
              </a:rPr>
              <a:t>https://www.indiamart.com/proddetail/high-density-polyurethane-foam-12593989848.html</a:t>
            </a:r>
            <a:r>
              <a:rPr lang="en-CA" sz="1800"/>
              <a:t> </a:t>
            </a:r>
          </a:p>
          <a:p>
            <a:r>
              <a:rPr lang="en-CA" sz="1800">
                <a:hlinkClick r:id="rId5"/>
              </a:rPr>
              <a:t>https://www.powerblanket.com/blog/spray-foam-insulation-properties-and-benefits/</a:t>
            </a:r>
            <a:r>
              <a:rPr lang="en-CA" sz="1800"/>
              <a:t> </a:t>
            </a:r>
          </a:p>
          <a:p>
            <a:r>
              <a:rPr lang="en-CA" sz="1800">
                <a:hlinkClick r:id="rId6"/>
              </a:rPr>
              <a:t>https://www.daviddarling.info/encyclopedia/L/AE_loose_fill_insulation.html</a:t>
            </a:r>
            <a:r>
              <a:rPr lang="en-CA" sz="1800"/>
              <a:t> </a:t>
            </a:r>
          </a:p>
          <a:p>
            <a:r>
              <a:rPr lang="en-CA" sz="1800">
                <a:hlinkClick r:id="rId7"/>
              </a:rPr>
              <a:t>https://rfoil.com/insulation-product/2200-reflective-insulation/</a:t>
            </a:r>
            <a:r>
              <a:rPr lang="en-CA" sz="1800"/>
              <a:t> </a:t>
            </a:r>
          </a:p>
          <a:p>
            <a:r>
              <a:rPr lang="en-CA" sz="1800">
                <a:hlinkClick r:id="rId8"/>
              </a:rPr>
              <a:t>https://www.sips.org/what-are-sips</a:t>
            </a:r>
            <a:r>
              <a:rPr lang="en-CA" sz="1800"/>
              <a:t> </a:t>
            </a:r>
          </a:p>
          <a:p>
            <a:r>
              <a:rPr lang="en-CA" sz="1800">
                <a:hlinkClick r:id="rId9"/>
              </a:rPr>
              <a:t>https://www.mdpi.com/2075-4701/12/4/561</a:t>
            </a:r>
            <a:r>
              <a:rPr lang="en-CA" sz="1800"/>
              <a:t> </a:t>
            </a:r>
          </a:p>
          <a:p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01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Insulation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72" y="1828456"/>
            <a:ext cx="8313902" cy="48930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Thermal insulations are materials or combinations of materials that are used primarily to provide resistance to heat flow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Most insulations are heterogeneous materials made of low thermal conductivity materials, and they involve air (low k and cheap) pockets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latin typeface="Calibri" pitchFamily="34" charset="0"/>
              </a:rPr>
              <a:t>P</a:t>
            </a:r>
            <a:r>
              <a:rPr lang="en-US" sz="1800" err="1">
                <a:latin typeface="Calibri" pitchFamily="34" charset="0"/>
              </a:rPr>
              <a:t>ayback</a:t>
            </a:r>
            <a:r>
              <a:rPr lang="en-US" sz="1800">
                <a:latin typeface="Calibri" pitchFamily="34" charset="0"/>
              </a:rPr>
              <a:t> period &lt; 1year.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7106" y="1941668"/>
            <a:ext cx="34004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774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insulation 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5989" y="1828456"/>
            <a:ext cx="9628632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Reduces overall energy consumption by reducing heat loss/gain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Personal safety (OSHA, any surface should be T&lt;60</a:t>
            </a:r>
            <a:r>
              <a:rPr lang="en-GB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℃)</a:t>
            </a:r>
            <a:endParaRPr lang="en-GB" altLang="en-US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Reducing temperature fluctuations </a:t>
            </a:r>
            <a:endParaRPr lang="tr-TR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Avoiding condensation and thereby corrosion and mold prevention </a:t>
            </a:r>
            <a:endParaRPr lang="tr-TR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Provides fire protection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Absorbs noise and vibration</a:t>
            </a:r>
          </a:p>
          <a:p>
            <a:pPr>
              <a:spcBef>
                <a:spcPts val="0"/>
              </a:spcBef>
            </a:pP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70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and materials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02" y="1821439"/>
            <a:ext cx="11505547" cy="2318113"/>
          </a:xfrm>
        </p:spPr>
        <p:txBody>
          <a:bodyPr>
            <a:normAutofit/>
          </a:bodyPr>
          <a:lstStyle/>
          <a:p>
            <a:r>
              <a:rPr lang="en-CA" sz="1800"/>
              <a:t>Low (&lt;90</a:t>
            </a:r>
            <a:r>
              <a:rPr lang="en-CA" sz="1800">
                <a:cs typeface="Times New Roman" panose="02020603050405020304" pitchFamily="18" charset="0"/>
              </a:rPr>
              <a:t>℃</a:t>
            </a:r>
            <a:r>
              <a:rPr lang="en-CA" sz="1800"/>
              <a:t>), Medium (90-325</a:t>
            </a:r>
            <a:r>
              <a:rPr lang="en-CA" sz="1800">
                <a:cs typeface="Times New Roman" panose="02020603050405020304" pitchFamily="18" charset="0"/>
              </a:rPr>
              <a:t>℃</a:t>
            </a:r>
            <a:r>
              <a:rPr lang="en-CA" sz="1800"/>
              <a:t>) and High (&gt;325</a:t>
            </a:r>
            <a:r>
              <a:rPr lang="en-CA" sz="1800">
                <a:cs typeface="Times New Roman" panose="02020603050405020304" pitchFamily="18" charset="0"/>
              </a:rPr>
              <a:t>℃)</a:t>
            </a:r>
            <a:endParaRPr lang="en-CA" sz="1800"/>
          </a:p>
          <a:p>
            <a:r>
              <a:rPr lang="en-CA" sz="1800" b="1"/>
              <a:t>Blanket</a:t>
            </a:r>
            <a:r>
              <a:rPr lang="en-CA" sz="1800"/>
              <a:t>  </a:t>
            </a:r>
            <a:r>
              <a:rPr lang="en-US" sz="1800"/>
              <a:t>- flexible fibers - comes in the form of batts or rolls - mineral (rock and slag) wool, plastic fibers, and natural fibers, such as cotton and sheep's wool</a:t>
            </a:r>
          </a:p>
          <a:p>
            <a:r>
              <a:rPr lang="en-IN" sz="1800" b="1"/>
              <a:t>Foam - </a:t>
            </a:r>
            <a:r>
              <a:rPr lang="en-IN" sz="1800"/>
              <a:t>closed-cell and open-cell – cells are filled with air</a:t>
            </a:r>
          </a:p>
          <a:p>
            <a:r>
              <a:rPr lang="en-US" sz="1800" b="1"/>
              <a:t>S</a:t>
            </a:r>
            <a:r>
              <a:rPr lang="en-IN" sz="1800" b="1"/>
              <a:t>prayed foam </a:t>
            </a:r>
            <a:r>
              <a:rPr lang="en-IN" sz="1800"/>
              <a:t>- isocyanate and polyol resin - </a:t>
            </a:r>
            <a:r>
              <a:rPr lang="en-US" sz="1800"/>
              <a:t>30-60 times its liquid volume – Air pockets</a:t>
            </a:r>
            <a:endParaRPr lang="en-IN" sz="1800"/>
          </a:p>
          <a:p>
            <a:endParaRPr lang="en-IN" sz="1800" b="1"/>
          </a:p>
          <a:p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4</a:t>
            </a:fld>
            <a:endParaRPr lang="en-CA"/>
          </a:p>
        </p:txBody>
      </p:sp>
      <p:pic>
        <p:nvPicPr>
          <p:cNvPr id="1026" name="Picture 2" descr="Comparing Insulation Batts VS Rolls - Which Is Better?">
            <a:extLst>
              <a:ext uri="{FF2B5EF4-FFF2-40B4-BE49-F238E27FC236}">
                <a16:creationId xmlns:a16="http://schemas.microsoft.com/office/drawing/2014/main" id="{91499D96-A7F2-4F8C-9BA2-F354BD60B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6" b="22508"/>
          <a:stretch/>
        </p:blipFill>
        <p:spPr bwMode="auto">
          <a:xfrm>
            <a:off x="92122" y="4881879"/>
            <a:ext cx="4122827" cy="13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B0686-A33C-45B8-9A0B-C2AC79AA1F0B}"/>
              </a:ext>
            </a:extLst>
          </p:cNvPr>
          <p:cNvSpPr txBox="1"/>
          <p:nvPr/>
        </p:nvSpPr>
        <p:spPr>
          <a:xfrm>
            <a:off x="1108506" y="4355221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Fiberglass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1028" name="Picture 4" descr="High Density Polyurethane Foam at Rs 260/piece(s) | PU Foam in Bengaluru |  ID: 12593989848">
            <a:extLst>
              <a:ext uri="{FF2B5EF4-FFF2-40B4-BE49-F238E27FC236}">
                <a16:creationId xmlns:a16="http://schemas.microsoft.com/office/drawing/2014/main" id="{3665B39D-2135-41E4-8894-6CB3DB89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216" y="4539887"/>
            <a:ext cx="2318113" cy="23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3C2047-6681-4B7F-9853-3763BA53E549}"/>
              </a:ext>
            </a:extLst>
          </p:cNvPr>
          <p:cNvSpPr txBox="1"/>
          <p:nvPr/>
        </p:nvSpPr>
        <p:spPr>
          <a:xfrm>
            <a:off x="4950189" y="4086358"/>
            <a:ext cx="220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Polyurethane foam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1030" name="Picture 6" descr="What is Spray Foam Insulation? Learn the Properties and Benefits -  Powerblanket">
            <a:extLst>
              <a:ext uri="{FF2B5EF4-FFF2-40B4-BE49-F238E27FC236}">
                <a16:creationId xmlns:a16="http://schemas.microsoft.com/office/drawing/2014/main" id="{5C6CBCD1-C54A-4944-B1EF-7C757304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12" y="4607416"/>
            <a:ext cx="3110183" cy="2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6011C7-806F-4079-9D53-62A1EBA36122}"/>
              </a:ext>
            </a:extLst>
          </p:cNvPr>
          <p:cNvSpPr txBox="1"/>
          <p:nvPr/>
        </p:nvSpPr>
        <p:spPr>
          <a:xfrm>
            <a:off x="9083966" y="4128458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Sprayed foam</a:t>
            </a:r>
            <a:endParaRPr lang="en-I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2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C568-BD61-4567-A46E-E53DF2AD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and materials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2977-83C1-47BD-B30D-983C7554D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68" y="1828456"/>
            <a:ext cx="8386129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/>
              <a:t>Loose fill </a:t>
            </a:r>
            <a:r>
              <a:rPr lang="en-US" sz="1800"/>
              <a:t>-  small particles of fiber, foam, or other materials, lower initial cost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1800" b="1"/>
              <a:t>Radiant barriers - </a:t>
            </a:r>
            <a:r>
              <a:rPr lang="en-IN" sz="1800"/>
              <a:t>incorporates reflective surfaces - typically </a:t>
            </a:r>
            <a:r>
              <a:rPr lang="en-IN" sz="1800" err="1"/>
              <a:t>aluminum</a:t>
            </a:r>
            <a:r>
              <a:rPr lang="en-IN" sz="1800"/>
              <a:t> foil- over conventional insulation material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1800" b="1"/>
              <a:t>Structural insulation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B14A2-CF62-485B-9971-511106D0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A6874-CB00-4396-8311-89870B47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5</a:t>
            </a:fld>
            <a:endParaRPr lang="en-IN"/>
          </a:p>
        </p:txBody>
      </p:sp>
      <p:pic>
        <p:nvPicPr>
          <p:cNvPr id="2050" name="Picture 2" descr="loose-fill insulation">
            <a:extLst>
              <a:ext uri="{FF2B5EF4-FFF2-40B4-BE49-F238E27FC236}">
                <a16:creationId xmlns:a16="http://schemas.microsoft.com/office/drawing/2014/main" id="{DBFDE89F-A18C-4BF7-AB92-0D9F3FD2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" y="4060037"/>
            <a:ext cx="3914643" cy="277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FOIL Reflective Insulation and Radiant Barriers - Safe, Clean, Effective">
            <a:extLst>
              <a:ext uri="{FF2B5EF4-FFF2-40B4-BE49-F238E27FC236}">
                <a16:creationId xmlns:a16="http://schemas.microsoft.com/office/drawing/2014/main" id="{59FDECDE-8C21-47A2-B4B5-89CA2CFAF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2"/>
          <a:stretch/>
        </p:blipFill>
        <p:spPr bwMode="auto">
          <a:xfrm>
            <a:off x="4263552" y="4095458"/>
            <a:ext cx="4320176" cy="226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SIPs Overview | Structural Insulated Panel Association">
            <a:extLst>
              <a:ext uri="{FF2B5EF4-FFF2-40B4-BE49-F238E27FC236}">
                <a16:creationId xmlns:a16="http://schemas.microsoft.com/office/drawing/2014/main" id="{D98114F1-81CD-47EF-B0D0-5630F0301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14624" r="5899" b="7856"/>
          <a:stretch/>
        </p:blipFill>
        <p:spPr bwMode="auto">
          <a:xfrm>
            <a:off x="9322268" y="4374899"/>
            <a:ext cx="2795166" cy="2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s | Free Full-Text | A Review of Corrosion under Insulation: A  Critical Issue in the Oil and Gas Industry">
            <a:extLst>
              <a:ext uri="{FF2B5EF4-FFF2-40B4-BE49-F238E27FC236}">
                <a16:creationId xmlns:a16="http://schemas.microsoft.com/office/drawing/2014/main" id="{FC8045EF-FE16-4083-A3AB-BEC70AF93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82" y="2370137"/>
            <a:ext cx="2427467" cy="19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3BCB1-4F7F-4CAF-8152-BC2E5756E58A}"/>
              </a:ext>
            </a:extLst>
          </p:cNvPr>
          <p:cNvSpPr txBox="1"/>
          <p:nvPr/>
        </p:nvSpPr>
        <p:spPr>
          <a:xfrm>
            <a:off x="9625686" y="1921687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Structural insulation</a:t>
            </a:r>
          </a:p>
          <a:p>
            <a:endParaRPr lang="en-IN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3084B-0370-4F71-8B65-D24CD4441C51}"/>
              </a:ext>
            </a:extLst>
          </p:cNvPr>
          <p:cNvSpPr txBox="1"/>
          <p:nvPr/>
        </p:nvSpPr>
        <p:spPr>
          <a:xfrm>
            <a:off x="5280026" y="362396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Radiant barriers 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9AD8C-7B75-42E8-9178-0648A79CE883}"/>
              </a:ext>
            </a:extLst>
          </p:cNvPr>
          <p:cNvSpPr txBox="1"/>
          <p:nvPr/>
        </p:nvSpPr>
        <p:spPr>
          <a:xfrm>
            <a:off x="1464632" y="3643598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Loose fill </a:t>
            </a:r>
            <a:endParaRPr lang="en-I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2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B61F-1060-4254-A358-99F30B14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841525"/>
          </a:xfrm>
        </p:spPr>
        <p:txBody>
          <a:bodyPr/>
          <a:lstStyle/>
          <a:p>
            <a:r>
              <a:rPr lang="en-US" sz="3200"/>
              <a:t>Commonly used insulations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06CA1-DBF3-4B51-B98B-765C0B23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98F91-7F9C-4879-954A-AD0EF9BA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820353-9F2E-4E1A-B229-DCF07C457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16618"/>
              </p:ext>
            </p:extLst>
          </p:nvPr>
        </p:nvGraphicFramePr>
        <p:xfrm>
          <a:off x="6164145" y="0"/>
          <a:ext cx="5687786" cy="684417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177684">
                  <a:extLst>
                    <a:ext uri="{9D8B030D-6E8A-4147-A177-3AD203B41FA5}">
                      <a16:colId xmlns:a16="http://schemas.microsoft.com/office/drawing/2014/main" val="1352386128"/>
                    </a:ext>
                  </a:extLst>
                </a:gridCol>
                <a:gridCol w="1534606">
                  <a:extLst>
                    <a:ext uri="{9D8B030D-6E8A-4147-A177-3AD203B41FA5}">
                      <a16:colId xmlns:a16="http://schemas.microsoft.com/office/drawing/2014/main" val="1477063823"/>
                    </a:ext>
                  </a:extLst>
                </a:gridCol>
                <a:gridCol w="1278838">
                  <a:extLst>
                    <a:ext uri="{9D8B030D-6E8A-4147-A177-3AD203B41FA5}">
                      <a16:colId xmlns:a16="http://schemas.microsoft.com/office/drawing/2014/main" val="1389014926"/>
                    </a:ext>
                  </a:extLst>
                </a:gridCol>
                <a:gridCol w="1696658">
                  <a:extLst>
                    <a:ext uri="{9D8B030D-6E8A-4147-A177-3AD203B41FA5}">
                      <a16:colId xmlns:a16="http://schemas.microsoft.com/office/drawing/2014/main" val="3338143608"/>
                    </a:ext>
                  </a:extLst>
                </a:gridCol>
              </a:tblGrid>
              <a:tr h="5399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Subgroup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Insulation</a:t>
                      </a:r>
                      <a:br>
                        <a:rPr lang="en-IN" sz="1300" u="none" strike="noStrike">
                          <a:effectLst/>
                        </a:rPr>
                      </a:br>
                      <a:r>
                        <a:rPr lang="en-IN" sz="1300" u="none" strike="noStrike">
                          <a:effectLst/>
                        </a:rPr>
                        <a:t>Material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Temperature </a:t>
                      </a:r>
                    </a:p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°C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Thermal conductivity </a:t>
                      </a:r>
                    </a:p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W / ( </a:t>
                      </a:r>
                      <a:r>
                        <a:rPr lang="en-IN" sz="1300" u="none" strike="noStrike" err="1">
                          <a:effectLst/>
                        </a:rPr>
                        <a:t>m.K</a:t>
                      </a:r>
                      <a:r>
                        <a:rPr lang="en-IN" sz="1300" u="none" strike="noStrike">
                          <a:effectLst/>
                        </a:rPr>
                        <a:t> )</a:t>
                      </a:r>
                      <a:endParaRPr lang="en-IN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644165640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Fibrous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Glass wool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-100-500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0.03-0.045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495519173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Rock wool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-100-750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0.033-0.045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2167877689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Cellular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Calcium silicate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300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0.045-0.065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4192948482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Cellular glass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-260-430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0.04-0.06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2323770073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Vermiculite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700-1600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0.046-0.07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167490614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Ceramic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0.03-0.07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432389921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Foamed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EPS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-80-80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0.035-0.04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4912109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XPS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-60-75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0.03 0.04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933105079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PUR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-50-120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0.024-0.03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663305120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PIR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-20-100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0.018-0.028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02739656"/>
                  </a:ext>
                </a:extLst>
              </a:tr>
              <a:tr h="3990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Foamed, expanded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Cork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110-120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0.037-0.050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4241545964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Melamine foam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2749789799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Phenolic foam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150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0.022-0.04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64339455"/>
                  </a:ext>
                </a:extLst>
              </a:tr>
              <a:tr h="39908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Polyethylene foam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-40-105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443720563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Fibrous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Fiberglass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-4-305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0.033-0.04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182805332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Sheep wool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130-150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0.04-0.045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204793233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Cotton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0.035-0.06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148094046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Cellulose fibers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60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0.04 0.045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227721135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Jute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0.038 0.055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992509525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Rice straw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24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0.046-0.056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960153810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Hemp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100-120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0.04-0.05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188020085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Bagasse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160-200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0.046-0.055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685528336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Coconut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180-220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0.04-0.05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45238735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Flax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0.03-0.045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662547205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Boards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Gypsum foam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2060699623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Wood wool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110-180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3902383016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Wood fibers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110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0.04-0.09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674515812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VIPS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0.002-0.008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18637664"/>
                  </a:ext>
                </a:extLst>
              </a:tr>
              <a:tr h="202372">
                <a:tc>
                  <a:txBody>
                    <a:bodyPr/>
                    <a:lstStyle/>
                    <a:p>
                      <a:pPr algn="ctr" fontAlgn="b"/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Aerogel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N.A.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88" marR="5688" marT="5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0.013-0.014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703" marR="5703" marT="5703" marB="0" anchor="ctr"/>
                </a:tc>
                <a:extLst>
                  <a:ext uri="{0D108BD9-81ED-4DB2-BD59-A6C34878D82A}">
                    <a16:rowId xmlns:a16="http://schemas.microsoft.com/office/drawing/2014/main" val="14756113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3528CD-4512-446F-9C8F-13D631388A98}"/>
              </a:ext>
            </a:extLst>
          </p:cNvPr>
          <p:cNvSpPr txBox="1"/>
          <p:nvPr/>
        </p:nvSpPr>
        <p:spPr>
          <a:xfrm>
            <a:off x="809897" y="3326674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What is the thermal conductivity of air?</a:t>
            </a:r>
          </a:p>
        </p:txBody>
      </p:sp>
    </p:spTree>
    <p:extLst>
      <p:ext uri="{BB962C8B-B14F-4D97-AF65-F5344CB8AC3E}">
        <p14:creationId xmlns:p14="http://schemas.microsoft.com/office/powerpoint/2010/main" val="220508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/>
              <a:t>Super</a:t>
            </a:r>
            <a:r>
              <a:rPr lang="en-US" sz="3200"/>
              <a:t>-</a:t>
            </a:r>
            <a:r>
              <a:rPr lang="en-US" sz="3200" err="1"/>
              <a:t>i</a:t>
            </a:r>
            <a:r>
              <a:rPr lang="tr-TR" sz="3200"/>
              <a:t>nsulators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20" y="1828456"/>
            <a:ext cx="9376012" cy="50295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>
                <a:latin typeface="Calibri" pitchFamily="34" charset="0"/>
              </a:rPr>
              <a:t>S</a:t>
            </a:r>
            <a:r>
              <a:rPr lang="en-US" sz="1800" err="1">
                <a:latin typeface="Calibri" pitchFamily="34" charset="0"/>
              </a:rPr>
              <a:t>uperinsulators</a:t>
            </a:r>
            <a:r>
              <a:rPr lang="en-US" sz="1800">
                <a:latin typeface="Calibri" pitchFamily="34" charset="0"/>
              </a:rPr>
              <a:t> are commonly used in space applications and cryogenics (temperatures below 100 K (</a:t>
            </a:r>
            <a:r>
              <a:rPr lang="en-US" sz="1800">
                <a:latin typeface="Calibri" pitchFamily="34" charset="0"/>
                <a:sym typeface="Symbol"/>
              </a:rPr>
              <a:t></a:t>
            </a:r>
            <a:r>
              <a:rPr lang="en-US" sz="1800">
                <a:latin typeface="Calibri" pitchFamily="34" charset="0"/>
              </a:rPr>
              <a:t>173°C) 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 </a:t>
            </a: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Is vacuum a good insulation?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08048" y="466343"/>
            <a:ext cx="2401488" cy="315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08049" y="3598180"/>
            <a:ext cx="2366818" cy="325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5915C7-7B27-4BB9-9BAB-F0236FCFA705}"/>
              </a:ext>
            </a:extLst>
          </p:cNvPr>
          <p:cNvSpPr/>
          <p:nvPr/>
        </p:nvSpPr>
        <p:spPr>
          <a:xfrm>
            <a:off x="177419" y="3495574"/>
            <a:ext cx="9061813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latin typeface="Calibri" pitchFamily="34" charset="0"/>
              </a:rPr>
              <a:t>Insulation against radiation heat transfer between two surfaces is achieved by placing highly reflective thin metal sheets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latin typeface="Calibri" pitchFamily="34" charset="0"/>
              </a:rPr>
              <a:t>Space between the layers is evacuated to form a vacuum pressure to minimize conduction or convection heat transfer through the air space between the layers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latin typeface="Calibri" pitchFamily="34" charset="0"/>
              </a:rPr>
              <a:t>Thermal conductivity &lt; 2×10</a:t>
            </a:r>
            <a:r>
              <a:rPr lang="en-US" baseline="30000">
                <a:latin typeface="Calibri" pitchFamily="34" charset="0"/>
                <a:sym typeface="Symbol"/>
              </a:rPr>
              <a:t></a:t>
            </a:r>
            <a:r>
              <a:rPr lang="en-US" baseline="30000">
                <a:latin typeface="Calibri" pitchFamily="34" charset="0"/>
              </a:rPr>
              <a:t>5</a:t>
            </a:r>
            <a:r>
              <a:rPr lang="en-US">
                <a:latin typeface="Calibri" pitchFamily="34" charset="0"/>
              </a:rPr>
              <a:t> W/m·°C, </a:t>
            </a:r>
            <a:r>
              <a:rPr lang="en-US" b="1">
                <a:solidFill>
                  <a:srgbClr val="0070C0"/>
                </a:solidFill>
                <a:latin typeface="Calibri" pitchFamily="34" charset="0"/>
              </a:rPr>
              <a:t>&lt; air or other insulation by 1000 times.</a:t>
            </a:r>
            <a:endParaRPr lang="en-CA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Heat Transfer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1800"/>
              <a:t>Conduction (Fourier’s Law):     Q = k A (</a:t>
            </a:r>
            <a:r>
              <a:rPr lang="en-US" altLang="en-US" sz="1800">
                <a:sym typeface="Symbol" panose="05050102010706020507" pitchFamily="18" charset="2"/>
              </a:rPr>
              <a:t>T/ x</a:t>
            </a:r>
            <a:r>
              <a:rPr lang="en-US" altLang="en-US" sz="1800"/>
              <a:t>)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Convection (Newton’s Law):     Q = h A T</a:t>
            </a:r>
          </a:p>
          <a:p>
            <a:endParaRPr lang="en-CA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8</a:t>
            </a:fld>
            <a:endParaRPr lang="en-CA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74600" y="3429000"/>
            <a:ext cx="77724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l"/>
            </a:pPr>
            <a:r>
              <a:rPr lang="en-US" altLang="en-US">
                <a:solidFill>
                  <a:schemeClr val="tx2"/>
                </a:solidFill>
                <a:latin typeface="Book Antiqua" panose="02040602050305030304" pitchFamily="18" charset="0"/>
              </a:rPr>
              <a:t>Electrical resistance = Voltage difference/Current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l"/>
            </a:pPr>
            <a:r>
              <a:rPr lang="en-US" altLang="en-US">
                <a:solidFill>
                  <a:schemeClr val="tx2"/>
                </a:solidFill>
                <a:latin typeface="Book Antiqua" panose="02040602050305030304" pitchFamily="18" charset="0"/>
              </a:rPr>
              <a:t>Thermal resistance = Temperature difference/Heat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l"/>
            </a:pPr>
            <a:r>
              <a:rPr lang="en-US" altLang="en-US">
                <a:solidFill>
                  <a:schemeClr val="tx2"/>
                </a:solidFill>
                <a:latin typeface="Book Antiqua" panose="02040602050305030304" pitchFamily="18" charset="0"/>
              </a:rPr>
              <a:t>Thermal resistance (</a:t>
            </a:r>
            <a:r>
              <a:rPr lang="en-US" altLang="en-US">
                <a:solidFill>
                  <a:schemeClr val="tx2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T/Q)</a:t>
            </a:r>
            <a:endParaRPr lang="en-US" altLang="en-US">
              <a:solidFill>
                <a:schemeClr val="tx2"/>
              </a:solidFill>
              <a:latin typeface="Book Antiqua" panose="0204060205030503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lang="en-US" altLang="en-US">
                <a:latin typeface="Book Antiqua" panose="02040602050305030304" pitchFamily="18" charset="0"/>
              </a:rPr>
              <a:t>Conduction in slab</a:t>
            </a:r>
            <a:r>
              <a:rPr lang="en-US" altLang="en-US">
                <a:latin typeface="Book Antiqua" panose="02040602050305030304" pitchFamily="18" charset="0"/>
                <a:sym typeface="Symbol" panose="05050102010706020507" pitchFamily="18" charset="2"/>
              </a:rPr>
              <a:t> = x/k A 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</a:pPr>
            <a:r>
              <a:rPr lang="en-US" altLang="en-US">
                <a:latin typeface="Book Antiqua" panose="02040602050305030304" pitchFamily="18" charset="0"/>
              </a:rPr>
              <a:t>Convection</a:t>
            </a:r>
            <a:r>
              <a:rPr lang="en-US" altLang="en-US">
                <a:latin typeface="Book Antiqua" panose="02040602050305030304" pitchFamily="18" charset="0"/>
                <a:sym typeface="Symbol" panose="05050102010706020507" pitchFamily="18" charset="2"/>
              </a:rPr>
              <a:t> = 1/h A</a:t>
            </a:r>
          </a:p>
        </p:txBody>
      </p:sp>
    </p:spTree>
    <p:extLst>
      <p:ext uri="{BB962C8B-B14F-4D97-AF65-F5344CB8AC3E}">
        <p14:creationId xmlns:p14="http://schemas.microsoft.com/office/powerpoint/2010/main" val="252404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 Wall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1697" y="2949403"/>
            <a:ext cx="1600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7868" y="5989637"/>
            <a:ext cx="66960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 cstate="print"/>
          <a:srcRect r="35016"/>
          <a:stretch>
            <a:fillRect/>
          </a:stretch>
        </p:blipFill>
        <p:spPr bwMode="auto">
          <a:xfrm>
            <a:off x="4374096" y="466343"/>
            <a:ext cx="7537708" cy="544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39629" y="4081462"/>
            <a:ext cx="20097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D61FD3-A517-47FF-9358-27640DD48041}"/>
              </a:ext>
            </a:extLst>
          </p:cNvPr>
          <p:cNvSpPr/>
          <p:nvPr/>
        </p:nvSpPr>
        <p:spPr>
          <a:xfrm>
            <a:off x="3882250" y="5350607"/>
            <a:ext cx="313856" cy="13708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17660B-4688-40B0-A54A-C113F172ED29}"/>
              </a:ext>
            </a:extLst>
          </p:cNvPr>
          <p:cNvSpPr/>
          <p:nvPr/>
        </p:nvSpPr>
        <p:spPr>
          <a:xfrm>
            <a:off x="991" y="2237280"/>
            <a:ext cx="1456820" cy="19084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59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Educational subjects 16x9</vt:lpstr>
      <vt:lpstr>EN 410 Energy Management</vt:lpstr>
      <vt:lpstr>Insulation </vt:lpstr>
      <vt:lpstr>Benefits of insulation </vt:lpstr>
      <vt:lpstr>Types and materials</vt:lpstr>
      <vt:lpstr>Types and materials</vt:lpstr>
      <vt:lpstr>Commonly used insulations</vt:lpstr>
      <vt:lpstr>Super-insulators</vt:lpstr>
      <vt:lpstr>Heat Transfer</vt:lpstr>
      <vt:lpstr>Plane Wall</vt:lpstr>
      <vt:lpstr>Cylindrical pipes </vt:lpstr>
      <vt:lpstr>Spherical tanks</vt:lpstr>
      <vt:lpstr>Critical insulation </vt:lpstr>
      <vt:lpstr>Optimum thickness of insulation</vt:lpstr>
      <vt:lpstr>Insulation of a LNG tank</vt:lpstr>
      <vt:lpstr>References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2025-04-26T14:24:55Z</dcterms:modified>
</cp:coreProperties>
</file>